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1" r:id="rId4"/>
    <p:sldId id="262" r:id="rId5"/>
    <p:sldId id="289" r:id="rId6"/>
    <p:sldId id="290" r:id="rId7"/>
    <p:sldId id="263" r:id="rId8"/>
    <p:sldId id="264" r:id="rId9"/>
    <p:sldId id="305" r:id="rId10"/>
    <p:sldId id="306" r:id="rId11"/>
    <p:sldId id="257" r:id="rId12"/>
    <p:sldId id="307" r:id="rId13"/>
    <p:sldId id="308" r:id="rId14"/>
    <p:sldId id="259" r:id="rId15"/>
    <p:sldId id="282" r:id="rId16"/>
    <p:sldId id="309" r:id="rId17"/>
    <p:sldId id="298" r:id="rId18"/>
    <p:sldId id="297" r:id="rId19"/>
    <p:sldId id="260" r:id="rId20"/>
    <p:sldId id="271" r:id="rId21"/>
    <p:sldId id="299" r:id="rId22"/>
    <p:sldId id="300" r:id="rId23"/>
    <p:sldId id="295" r:id="rId24"/>
    <p:sldId id="266" r:id="rId25"/>
    <p:sldId id="310" r:id="rId26"/>
    <p:sldId id="302" r:id="rId27"/>
    <p:sldId id="304" r:id="rId28"/>
    <p:sldId id="301" r:id="rId29"/>
    <p:sldId id="303" r:id="rId30"/>
    <p:sldId id="311" r:id="rId31"/>
    <p:sldId id="274" r:id="rId32"/>
    <p:sldId id="312" r:id="rId33"/>
    <p:sldId id="272" r:id="rId34"/>
    <p:sldId id="296" r:id="rId35"/>
    <p:sldId id="273" r:id="rId36"/>
    <p:sldId id="313" r:id="rId37"/>
    <p:sldId id="314" r:id="rId38"/>
    <p:sldId id="275" r:id="rId39"/>
    <p:sldId id="315" r:id="rId40"/>
    <p:sldId id="276" r:id="rId41"/>
    <p:sldId id="283" r:id="rId42"/>
    <p:sldId id="285" r:id="rId43"/>
    <p:sldId id="277" r:id="rId44"/>
    <p:sldId id="287" r:id="rId45"/>
    <p:sldId id="278" r:id="rId46"/>
    <p:sldId id="279" r:id="rId47"/>
    <p:sldId id="288" r:id="rId48"/>
    <p:sldId id="270" r:id="rId49"/>
    <p:sldId id="280" r:id="rId50"/>
    <p:sldId id="28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8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04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9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1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0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12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0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16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7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87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57EDE-A453-43DB-B3F4-6CA8B8CA8D86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AA2F-CC2A-4777-A39D-AD16376C6F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1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x8dMTLpasM" TargetMode="External"/><Relationship Id="rId2" Type="http://schemas.openxmlformats.org/officeDocument/2006/relationships/hyperlink" Target="https://www.youtube.com/watch?v=xOiogtNV81k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adb47PyEW0Y" TargetMode="External"/><Relationship Id="rId4" Type="http://schemas.openxmlformats.org/officeDocument/2006/relationships/hyperlink" Target="https://www.youtube.com/watch?v=RjUOd3apTMw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arkitty1.wordpress.com/2006/11/12/ancient-egyptian-religion/" TargetMode="External"/><Relationship Id="rId2" Type="http://schemas.openxmlformats.org/officeDocument/2006/relationships/hyperlink" Target="https://www.youtube.com/watch?v=BowrEvLBpk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.khanacademy.org/humanities/world-history/world-history-beginnings/ancient-egypt-hittites/v/overview-of-ancient-egyp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1548581" y="1078118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Древнего Египта</a:t>
            </a:r>
          </a:p>
        </p:txBody>
      </p:sp>
    </p:spTree>
    <p:extLst>
      <p:ext uri="{BB962C8B-B14F-4D97-AF65-F5344CB8AC3E}">
        <p14:creationId xmlns:p14="http://schemas.microsoft.com/office/powerpoint/2010/main" val="184432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0873" y="803564"/>
            <a:ext cx="93518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письменные источники:</a:t>
            </a:r>
          </a:p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«Тексты Пирамид»</a:t>
            </a:r>
          </a:p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«Тексты саркофагов»</a:t>
            </a:r>
          </a:p>
          <a:p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«Книга мертвых»</a:t>
            </a:r>
          </a:p>
          <a:p>
            <a:r>
              <a:rPr lang="ru-RU" sz="4800" dirty="0" smtClean="0"/>
              <a:t>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6694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1755058"/>
            <a:ext cx="11415252" cy="5120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10" y="115844"/>
            <a:ext cx="11379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ГЕЛИОПОЛЬСКАЯ КОСМОГОНИЯ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Божественная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Эннеада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Овал 2"/>
          <p:cNvSpPr/>
          <p:nvPr/>
        </p:nvSpPr>
        <p:spPr>
          <a:xfrm>
            <a:off x="2507674" y="836655"/>
            <a:ext cx="6483926" cy="10394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Океан по имени </a:t>
            </a:r>
            <a:r>
              <a:rPr lang="ru-RU" sz="2800" b="1" dirty="0" smtClean="0">
                <a:solidFill>
                  <a:srgbClr val="C00000"/>
                </a:solidFill>
              </a:rPr>
              <a:t>НУН </a:t>
            </a:r>
            <a:r>
              <a:rPr lang="ru-RU" sz="2800" b="1" dirty="0" smtClean="0">
                <a:solidFill>
                  <a:schemeClr val="tx1"/>
                </a:solidFill>
              </a:rPr>
              <a:t>и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</a:rPr>
              <a:t>Небо по имени </a:t>
            </a:r>
            <a:r>
              <a:rPr lang="ru-RU" sz="2800" b="1" dirty="0" err="1" smtClean="0">
                <a:solidFill>
                  <a:srgbClr val="C00000"/>
                </a:solidFill>
              </a:rPr>
              <a:t>Наунет</a:t>
            </a:r>
            <a:endParaRPr lang="ru-RU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7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673" y="193963"/>
            <a:ext cx="74814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Нун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бог 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«первоначального хаоса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нет еще даже беспорядка», Он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«вода», «водный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—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сотворивший себя «отец богов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первозданный океан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времён, из которого вышел </a:t>
            </a:r>
            <a:r>
              <a:rPr lang="ru-RU" sz="4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Ра-</a:t>
            </a:r>
            <a:r>
              <a:rPr lang="ru-RU" sz="4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Атум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начал творение </a:t>
            </a:r>
            <a:r>
              <a:rPr lang="ru-RU" sz="4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Мира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54" y="548246"/>
            <a:ext cx="3914775" cy="58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4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0109" y="99490"/>
            <a:ext cx="696883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Наунет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гелиопольская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богиня 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первобытного бесформенного Неба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жена бога </a:t>
            </a:r>
            <a:r>
              <a:rPr lang="ru-RU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Нуна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Изображалась как женщина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головой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стервятника,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змеи,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4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уреей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(головной убор),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увенчанной диском на голове, либо с головой 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кошки. 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05666"/>
            <a:ext cx="4544291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8" y="355213"/>
            <a:ext cx="8716296" cy="635530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247239" y="234816"/>
            <a:ext cx="27874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Нун,</a:t>
            </a:r>
            <a:r>
              <a:rPr lang="ru-RU" sz="3200" b="1" dirty="0" smtClean="0"/>
              <a:t> </a:t>
            </a:r>
            <a:r>
              <a:rPr lang="ru-RU" sz="3200" dirty="0"/>
              <a:t>держащий на руках </a:t>
            </a:r>
            <a:r>
              <a:rPr lang="ru-RU" sz="3200" b="1" dirty="0"/>
              <a:t>солнечную ладью</a:t>
            </a:r>
            <a:r>
              <a:rPr lang="ru-RU" sz="3200" dirty="0"/>
              <a:t>, из которой вышел </a:t>
            </a:r>
            <a:r>
              <a:rPr lang="ru-RU" sz="3200" b="1" dirty="0">
                <a:solidFill>
                  <a:srgbClr val="C00000"/>
                </a:solidFill>
              </a:rPr>
              <a:t>Ра-Атум (в виде скарабея)</a:t>
            </a:r>
          </a:p>
          <a:p>
            <a:r>
              <a:rPr lang="ru-RU" sz="3200" dirty="0"/>
              <a:t>и начал творение мира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4" y="1871254"/>
            <a:ext cx="3924300" cy="3888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7032" y="1871254"/>
            <a:ext cx="73594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Жук 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семейства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Lamellicornus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скарабей,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обрабатывает бесформенную,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мягкую массу навоза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настойчиво и упорно перекатывая ее перед собой, пока она не превратится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совершенную сферу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Отложив яйца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навозный шарик, скарабей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катит его с востока на запад и, вырыв норку, прячет на 28 дней.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464" y="324465"/>
            <a:ext cx="11645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Священный </a:t>
            </a:r>
            <a:r>
              <a:rPr lang="de-DE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карабей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Scarabeus</a:t>
            </a:r>
            <a:r>
              <a:rPr 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sacer</a:t>
            </a:r>
            <a:r>
              <a:rPr 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первоначально тотемное олицетворение 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Атума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</a:t>
            </a:r>
            <a:r>
              <a:rPr lang="ru-RU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3839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0437" y="321530"/>
            <a:ext cx="1124989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29-й день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жук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отрывает шарик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бросает его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воду,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из него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появляются маленькие скарабеи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Считалось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маленький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Жук повторяет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путь Солнца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воскресает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возвращаясь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мира теней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Он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рождается и воскресает из навоза, своего собственного мира теней и разрушения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ru-RU" sz="32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Шарик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скарабея, содержащий в себе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семена новой жизни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сравнивали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Солнцем — огненной сферой, несущей в себе зародыш всего живого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53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3" y="164892"/>
            <a:ext cx="5801192" cy="652072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316538" y="451310"/>
            <a:ext cx="53514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номе </a:t>
            </a:r>
            <a:r>
              <a:rPr kumimoji="0" lang="ru-RU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Гелиополис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Ра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 солнца,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имя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означает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«Солнце»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был отождествлён с более древним 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Атумом</a:t>
            </a:r>
            <a:r>
              <a:rPr 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стал производным – </a:t>
            </a:r>
            <a:r>
              <a:rPr 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Миром.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3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2" y="224852"/>
            <a:ext cx="6309172" cy="64457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733310" y="224852"/>
            <a:ext cx="545869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номе </a:t>
            </a:r>
            <a:r>
              <a:rPr kumimoji="0" lang="ru-RU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Атум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параллельный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богу Ра 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 демиурга,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Бога- создателя, 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демиурга мира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т.е.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мастера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создающий этот мир 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8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3" y="1945850"/>
            <a:ext cx="10441858" cy="452869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1617" y="234368"/>
            <a:ext cx="11438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Космологический сюжет: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Воздух-Шу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сопровождении других богов поддерживает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Небо-Нут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Земля-Геб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лежит в ногах</a:t>
            </a:r>
          </a:p>
        </p:txBody>
      </p:sp>
    </p:spTree>
    <p:extLst>
      <p:ext uri="{BB962C8B-B14F-4D97-AF65-F5344CB8AC3E}">
        <p14:creationId xmlns:p14="http://schemas.microsoft.com/office/powerpoint/2010/main" val="47458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Карта Древнего Егип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0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3" y="62005"/>
            <a:ext cx="1114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Гелиопольская космогония («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Тексты пирамид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2700 г. до н.э.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953" y="481986"/>
            <a:ext cx="10014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Вначале существовал </a:t>
            </a:r>
            <a:r>
              <a:rPr lang="ru-RU" sz="2400" b="1" dirty="0"/>
              <a:t>ОКЕАН</a:t>
            </a:r>
            <a:r>
              <a:rPr lang="ru-RU" sz="2400" dirty="0"/>
              <a:t>, по </a:t>
            </a:r>
            <a:r>
              <a:rPr lang="ru-RU" sz="2400" b="1" dirty="0"/>
              <a:t>имени НУН</a:t>
            </a:r>
            <a:r>
              <a:rPr lang="ru-RU" sz="2400" dirty="0"/>
              <a:t>.</a:t>
            </a:r>
          </a:p>
          <a:p>
            <a:r>
              <a:rPr lang="ru-RU" sz="2400" dirty="0"/>
              <a:t>Из него появился </a:t>
            </a:r>
            <a:r>
              <a:rPr lang="ru-RU" sz="2400" b="1" dirty="0"/>
              <a:t>солнечный бог </a:t>
            </a:r>
            <a:r>
              <a:rPr lang="ru-RU" sz="2400" b="1" dirty="0">
                <a:solidFill>
                  <a:srgbClr val="C00000"/>
                </a:solidFill>
              </a:rPr>
              <a:t>АТУМ-РА</a:t>
            </a:r>
            <a:r>
              <a:rPr lang="ru-RU" sz="2400" dirty="0"/>
              <a:t>, </a:t>
            </a:r>
            <a:r>
              <a:rPr lang="ru-RU" sz="2400" b="1" dirty="0"/>
              <a:t>«сам себя создавший»/ «завершенный поглощением других».</a:t>
            </a:r>
          </a:p>
          <a:p>
            <a:r>
              <a:rPr lang="ru-RU" sz="2400" dirty="0"/>
              <a:t>Затем </a:t>
            </a:r>
            <a:r>
              <a:rPr lang="ru-RU" sz="2400" b="1" dirty="0"/>
              <a:t>АТУМ </a:t>
            </a:r>
            <a:r>
              <a:rPr lang="ru-RU" sz="2400" dirty="0"/>
              <a:t>породил </a:t>
            </a:r>
            <a:r>
              <a:rPr lang="ru-RU" sz="2400" b="1" dirty="0"/>
              <a:t>первую пару божеств – </a:t>
            </a:r>
            <a:r>
              <a:rPr lang="ru-RU" sz="2400" b="1" dirty="0">
                <a:solidFill>
                  <a:srgbClr val="C00000"/>
                </a:solidFill>
              </a:rPr>
              <a:t>ШУ (свет, воздух) </a:t>
            </a:r>
            <a:r>
              <a:rPr lang="ru-RU" sz="2400" dirty="0"/>
              <a:t>и его жену </a:t>
            </a:r>
            <a:r>
              <a:rPr lang="ru-RU" sz="2400" b="1" dirty="0">
                <a:solidFill>
                  <a:srgbClr val="C00000"/>
                </a:solidFill>
              </a:rPr>
              <a:t>ТЕФНУТ (влажность</a:t>
            </a:r>
            <a:r>
              <a:rPr lang="ru-RU" sz="2400" b="1" dirty="0"/>
              <a:t>). </a:t>
            </a:r>
          </a:p>
          <a:p>
            <a:r>
              <a:rPr lang="ru-RU" sz="2400" dirty="0"/>
              <a:t>От них произошла </a:t>
            </a:r>
            <a:r>
              <a:rPr lang="ru-RU" sz="2400" b="1" dirty="0"/>
              <a:t>вторая пара – бог </a:t>
            </a:r>
            <a:r>
              <a:rPr lang="ru-RU" sz="2400" b="1" dirty="0">
                <a:solidFill>
                  <a:srgbClr val="C00000"/>
                </a:solidFill>
              </a:rPr>
              <a:t>ГЕБ (земля) </a:t>
            </a:r>
            <a:r>
              <a:rPr lang="ru-RU" sz="2400" b="1" dirty="0"/>
              <a:t>и богиня </a:t>
            </a:r>
            <a:r>
              <a:rPr lang="ru-RU" sz="2400" b="1" dirty="0">
                <a:solidFill>
                  <a:srgbClr val="C00000"/>
                </a:solidFill>
              </a:rPr>
              <a:t>НУТ (небо).</a:t>
            </a:r>
          </a:p>
          <a:p>
            <a:r>
              <a:rPr lang="ru-RU" sz="2400" b="1" dirty="0"/>
              <a:t>Шу </a:t>
            </a:r>
            <a:r>
              <a:rPr lang="ru-RU" sz="2400" dirty="0"/>
              <a:t>поднял </a:t>
            </a:r>
            <a:r>
              <a:rPr lang="ru-RU" sz="2400" b="1" dirty="0"/>
              <a:t>Нут </a:t>
            </a:r>
            <a:r>
              <a:rPr lang="ru-RU" sz="2400" dirty="0"/>
              <a:t>над </a:t>
            </a:r>
            <a:r>
              <a:rPr lang="ru-RU" sz="2400" b="1" dirty="0" err="1"/>
              <a:t>Гебом</a:t>
            </a:r>
            <a:r>
              <a:rPr lang="ru-RU" sz="2400" b="1" dirty="0"/>
              <a:t>, </a:t>
            </a:r>
            <a:r>
              <a:rPr lang="ru-RU" sz="2400" dirty="0"/>
              <a:t>и </a:t>
            </a:r>
            <a:r>
              <a:rPr lang="ru-RU" sz="2400" dirty="0" err="1"/>
              <a:t>т.об</a:t>
            </a:r>
            <a:r>
              <a:rPr lang="ru-RU" sz="2400" dirty="0"/>
              <a:t>. </a:t>
            </a:r>
            <a:r>
              <a:rPr lang="ru-RU" sz="2400" b="1" dirty="0"/>
              <a:t>отделил землю от неба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3" y="2790310"/>
            <a:ext cx="8128000" cy="3861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4282" y="2790310"/>
            <a:ext cx="3185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Les parents d'Osiris, </a:t>
            </a:r>
            <a:r>
              <a:rPr lang="fr-FR" sz="2400" b="1" dirty="0"/>
              <a:t>Nout (le ciel) </a:t>
            </a:r>
            <a:r>
              <a:rPr lang="fr-FR" sz="2400" dirty="0"/>
              <a:t>et </a:t>
            </a:r>
            <a:r>
              <a:rPr lang="fr-FR" sz="2400" b="1" dirty="0"/>
              <a:t>Geb (la terre)</a:t>
            </a:r>
            <a:r>
              <a:rPr lang="fr-FR" sz="2400" dirty="0"/>
              <a:t> furent </a:t>
            </a:r>
            <a:r>
              <a:rPr lang="fr-FR" sz="2400" b="1" dirty="0"/>
              <a:t>séparés </a:t>
            </a:r>
            <a:r>
              <a:rPr lang="fr-FR" sz="2400" dirty="0"/>
              <a:t>par </a:t>
            </a:r>
            <a:r>
              <a:rPr lang="fr-FR" sz="2400" b="1" dirty="0">
                <a:solidFill>
                  <a:srgbClr val="C00000"/>
                </a:solidFill>
              </a:rPr>
              <a:t>Shou</a:t>
            </a:r>
            <a:r>
              <a:rPr lang="fr-FR" sz="2400" dirty="0"/>
              <a:t> (souffle vital) sur l'ordre </a:t>
            </a:r>
            <a:r>
              <a:rPr lang="fr-FR" sz="2400" b="1" dirty="0"/>
              <a:t>d'Atoum (dieu créateur). </a:t>
            </a:r>
            <a:r>
              <a:rPr lang="fr-FR" sz="2400" dirty="0"/>
              <a:t>Détail du Papyrus Greenfield ou </a:t>
            </a:r>
            <a:r>
              <a:rPr lang="fr-FR" sz="2400" b="1" dirty="0"/>
              <a:t>Livre des Morts </a:t>
            </a:r>
            <a:r>
              <a:rPr lang="fr-FR" sz="2400" dirty="0"/>
              <a:t>de Nesytanebetisherou du British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5305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2" y="254833"/>
            <a:ext cx="7117888" cy="638581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764905" y="149902"/>
            <a:ext cx="42885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kumimoji="0" 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Гелиополе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Шу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пустота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 или «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поднявшийся вверх»)— 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божество воздуха и солнечных лучей. </a:t>
            </a:r>
            <a:endParaRPr kumimoji="0" lang="ru-RU" sz="4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Shu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 shown holding the sky above his head.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3" y="120241"/>
            <a:ext cx="5081665" cy="66127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2507" y="446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694000" y="918232"/>
            <a:ext cx="496174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номе </a:t>
            </a:r>
            <a:r>
              <a:rPr kumimoji="0" lang="ru-RU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ru-RU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Тефнут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Нубийская кошка,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влаги,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влажного воздуха, росы, дождя, плодородия, календарных сезонов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4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4" y="239844"/>
            <a:ext cx="4527196" cy="661815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321509" y="239844"/>
            <a:ext cx="664064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Геб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— бог земли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сын бога воздуха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Шу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 богини влаги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Тефнут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Брат и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муж Нут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отец Осириса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Исиды, Сета и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Нефтиды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Геб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добрый бог; он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охраняет живых и умерших от живущих в земле змей,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на нём растут все необходимые людям растения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из него выходит вода (Нил).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Связан с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Царством мёртвых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020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7" y="221639"/>
            <a:ext cx="6226416" cy="6511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583" y="331317"/>
            <a:ext cx="55440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Нут-Небо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образе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Коровы, 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неба,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дочь Шу и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Тефнут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Ежедневно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проглатывает звёзды и солнце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затем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рождает снова (смена дня и ночи).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Нут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заключена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тысяча душ. </a:t>
            </a:r>
          </a:p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Связана с культом мёртвых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поднимает умерших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небо и охраняет их в гробнице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997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1163" y="400102"/>
            <a:ext cx="111944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 изображён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сидящим на спине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Нут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плывущим в лодке под телом Нут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(лодка расположена под звёздной полосой).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голове Ра — солнечный диск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 грудью начертаны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иероглифы «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хех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означает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божеств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толковать это как указание на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несчётное количество звёзд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Перед нами 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космологическая аллегория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 не прилагают особых усилий для поддержки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опор небосвода (четырёх ног Нут),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лишь касанием пальцев поддерживает огромное тело Нут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90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04" y="5318574"/>
            <a:ext cx="11656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 Исиды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Та, что у трона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помогала женщинам при родах, оберегала детей, защитница мёртвых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8" y="202022"/>
            <a:ext cx="4238625" cy="3396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804" y="3834581"/>
            <a:ext cx="434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Исида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в виде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Дерева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39" y="202022"/>
            <a:ext cx="2979174" cy="3396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9146" y="3813448"/>
            <a:ext cx="3097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Исида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с младенцем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Гором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07" y="61294"/>
            <a:ext cx="2507531" cy="4034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0606" y="4241356"/>
            <a:ext cx="2753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Isis-Hathor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tête de vache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83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5" y="328250"/>
            <a:ext cx="5281613" cy="58296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15891" y="394416"/>
            <a:ext cx="57615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Из нома Абидос приходит: 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Осирис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умирающий и воскресающий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производительных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сил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природы.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Проявляется в виде: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реки Нил,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быка,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Луны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Судья душ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загробном мире на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страшном судилище.   </a:t>
            </a:r>
          </a:p>
        </p:txBody>
      </p:sp>
    </p:spTree>
    <p:extLst>
      <p:ext uri="{BB962C8B-B14F-4D97-AF65-F5344CB8AC3E}">
        <p14:creationId xmlns:p14="http://schemas.microsoft.com/office/powerpoint/2010/main" val="1115218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5" y="453308"/>
            <a:ext cx="4191000" cy="3381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255" y="4296246"/>
            <a:ext cx="11470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kumimoji="0" lang="ru-RU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Гелиополе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формируется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Сет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ярости,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песчаных бурь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разрушения,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хаоса, войны и 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смерти.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Позже был демонизирован, стал антагонистом в дуалистичной борьбе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Гора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Сета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персонификацией мирового зла.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7" y="308401"/>
            <a:ext cx="4190476" cy="289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2013" y="3372916"/>
            <a:ext cx="4745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Трубкозуб в пойме Нила</a:t>
            </a:r>
          </a:p>
        </p:txBody>
      </p:sp>
    </p:spTree>
    <p:extLst>
      <p:ext uri="{BB962C8B-B14F-4D97-AF65-F5344CB8AC3E}">
        <p14:creationId xmlns:p14="http://schemas.microsoft.com/office/powerpoint/2010/main" val="351560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874" y="0"/>
            <a:ext cx="67105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Нефтида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Небетхет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Госпожа обители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») —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рождения и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смерти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младшая из детей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Геба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Нут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родилась в последний день года.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смерти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или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аспект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Чёрной Исиды.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Плутарх (1 век)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описывал </a:t>
            </a:r>
            <a:r>
              <a:rPr kumimoji="0" lang="ru-RU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Нефтиду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«владычицу всего неявленного и нематериального, в то время как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Исида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властвует над всем явленным и материальным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51" y="0"/>
            <a:ext cx="5043949" cy="5908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1148" y="6135329"/>
            <a:ext cx="669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Triad of Isis,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Nephthys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Harpocrates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Early Greco-Roman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37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43346" y="1277403"/>
            <a:ext cx="98090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Додинастический период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относится к финалу доисторического периода,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 V тыс. —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3100 до н. э.  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Династический период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27 веков):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Древнее Царство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2700 - 2150 годов до н.э.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 Царство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2040 и 1640 до н. э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Новое Царство,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1550—1069 годами до н. э.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Позднее царство Древнего Египта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(ливийские и ассирийские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династии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1069 - 664 гг. до н. э.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Поздний Египет в составе Персии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664 - 332 гг. до н. э.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Эллинистический период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332 г.  - 31 г. до н.э.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Римский период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ru-RU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г.до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н.э. –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 </a:t>
            </a:r>
            <a:r>
              <a:rPr lang="ru-RU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н.э.</a:t>
            </a:r>
            <a:endParaRPr lang="ru-RU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Византийско-коптский период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395 г. н.э. 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заканчиваются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арабским завоеванием в VII веке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57200"/>
            <a:ext cx="954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Периоды истории Древнего Египта</a:t>
            </a:r>
          </a:p>
        </p:txBody>
      </p:sp>
    </p:spTree>
    <p:extLst>
      <p:ext uri="{BB962C8B-B14F-4D97-AF65-F5344CB8AC3E}">
        <p14:creationId xmlns:p14="http://schemas.microsoft.com/office/powerpoint/2010/main" val="54367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5527" y="515495"/>
            <a:ext cx="6705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Её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считали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богиней сексуальности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женским аналогом возбуждённого бога Мина.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регионе нильской дельты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её чтили как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богиню врачевания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Изображалась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вместе с Исидой как её противоположность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 то же время как её дополнение,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символизирующее ущербность, пассивность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гелиопольской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Эннеады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1" y="133194"/>
            <a:ext cx="4793673" cy="65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1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1224" y="1283759"/>
            <a:ext cx="118282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ОСИРИС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(имя идентифицировано с «растительность») 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ИСИДА</a:t>
            </a:r>
            <a:r>
              <a:rPr lang="ru-RU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брат-сестра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муж-жена.</a:t>
            </a:r>
          </a:p>
          <a:p>
            <a:endParaRPr lang="ru-RU" sz="32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НЕФТИДА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(владычица дома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брат-сестра, муж-жена.</a:t>
            </a:r>
          </a:p>
          <a:p>
            <a:endParaRPr lang="ru-RU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этой теогонии –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«слезы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Атума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Осирис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власть над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плодородной («черной») землей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Египта и провозглашен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первым царем Египта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endParaRPr lang="ru-RU" sz="32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</a:t>
            </a:r>
            <a:r>
              <a:rPr lang="ru-RU" sz="3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 власть над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«красной землей» пустыни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437" y="103239"/>
            <a:ext cx="11149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ГЕЛИОПОЛЬСКАЯ КОСМОГОНИЯ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продолжение: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Теомахия</a:t>
            </a:r>
            <a:r>
              <a:rPr lang="ru-RU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66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0946" y="220177"/>
            <a:ext cx="1172094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Начинается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конфликт за власть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убивает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Осириса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завладевает его троном. Когда вырастает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Гор/ Хор (солнечный),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сын Осириса и Исиды,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он в битве одолевает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 провозглашается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царем Египта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Осирисом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мифа: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Плутарх, трактат «Об Исиде и Осирисе» (1 век н.э.).</a:t>
            </a:r>
          </a:p>
          <a:p>
            <a:pPr lvl="0"/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Интерпретации: 1) Миф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природных циклах;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Миф об архаической традиции передачи власти, культ царской власти; 3) Теология похоронного культа.</a:t>
            </a:r>
          </a:p>
        </p:txBody>
      </p:sp>
    </p:spTree>
    <p:extLst>
      <p:ext uri="{BB962C8B-B14F-4D97-AF65-F5344CB8AC3E}">
        <p14:creationId xmlns:p14="http://schemas.microsoft.com/office/powerpoint/2010/main" val="264332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5" y="324465"/>
            <a:ext cx="11120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МЕМФИССКАЯ КОСМОГОНИЯ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«Мемфисский теологический трактат», ок.2500 г. До н.э.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943" y="1401683"/>
            <a:ext cx="111497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боги Египта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произошли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Птаха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существует в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ипостасях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Одновременно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мужской и женский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первоначальный Океан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отец и мать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Атума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/РА (солнце),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Нефертем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находящийся у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носа РА-АТУМА (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дыхание вселенной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«Сердце и язык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Эннеады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поглощает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Атума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 его рта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извергнуты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ТЕФНУТ.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бог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ПТАХ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творит мир и людей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силой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СЛОВА.</a:t>
            </a:r>
          </a:p>
          <a:p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Творческая сила ПТАХА в его сердце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(орган мысли и чувствования)./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2955" y="5967022"/>
            <a:ext cx="11120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Исторический контекст :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Мемфис становится резиденцией царей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</a:t>
            </a:r>
          </a:p>
        </p:txBody>
      </p:sp>
    </p:spTree>
    <p:extLst>
      <p:ext uri="{BB962C8B-B14F-4D97-AF65-F5344CB8AC3E}">
        <p14:creationId xmlns:p14="http://schemas.microsoft.com/office/powerpoint/2010/main" val="361131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7" y="303453"/>
            <a:ext cx="4332158" cy="628517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38255" y="120241"/>
            <a:ext cx="72838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номе Мемфис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Птах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English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name Egypt derives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from an ancient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Egyptian name for Memphis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Hikuptah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 the Soul of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Ptah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ru-RU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word entered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Ancient Greek as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Αἴγυ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πτος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(Aiguptos), which entered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Latin as Aegyptus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and which developed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into English as Egypt.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2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458" y="147485"/>
            <a:ext cx="11488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ГЕРМИОПОЛЬСКАЯ КОСМОГОНИЯ,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2000 / «божественная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окдоада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3458" y="1225689"/>
            <a:ext cx="11488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 создан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Четырьмя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парами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Божеств-ХЕХ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мужского и женского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породил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 (воздух):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НУН и НУНЕТ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водная стихия, первозданный океан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ХУХ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ХАХУКЕТ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бесконечность пространства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КУК и КАУКЕТ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(мрак, тьма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АМОН и АМАУНЕТ </a:t>
            </a:r>
            <a:r>
              <a:rPr lang="ru-RU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невидимость, сокрытое</a:t>
            </a:r>
            <a:r>
              <a:rPr lang="ru-RU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7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8036" y="197025"/>
            <a:ext cx="11291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Изображались 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образе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лягушек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Богини – в образе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змей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003214"/>
            <a:ext cx="1144385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4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6364" y="181958"/>
            <a:ext cx="116932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Имя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ХЕХ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нарицательное  и означает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«безгранично большое множество».</a:t>
            </a:r>
          </a:p>
          <a:p>
            <a:pPr lvl="0"/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мира: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первоначальных вод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выступил первый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ХОЛМ СУШИ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 началось образование вещей.</a:t>
            </a:r>
          </a:p>
          <a:p>
            <a:pPr lvl="0"/>
            <a:endParaRPr lang="ru-RU" sz="32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вышли из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ЯЙЦА,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созданного богами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первохолме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Других людей слепил на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гончарном круге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 ХНУМ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88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218" y="0"/>
            <a:ext cx="11651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БОГА АМОНА в ФИВАХ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Эпоха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Среднего (2040 и 1640 до н. э) и Нового Царства (1550—1069 годами до н. э.).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218" y="1537395"/>
            <a:ext cx="770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Амон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первоначально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фифанская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модификация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скрытого бога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небес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бога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чёрного небесного пространства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воздуха = «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Дыхание в носу всех вещей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061" y="1163321"/>
            <a:ext cx="3569109" cy="555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644" y="3672466"/>
            <a:ext cx="7959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Amun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depicted with 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red-brown skin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after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Amarna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(1350-1325 годы до н.э.)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was painted with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skin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symbolizing his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with air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primeval creation.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also depicted in a wide variety of other forms.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39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118453"/>
            <a:ext cx="11125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 и гусь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(символы мудрости) — это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священные животные Амона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эпохи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Среднего царства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 изображали в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антропоморфном облике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перьями на головном уборе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заимствованные у бога плодородия. </a:t>
            </a:r>
          </a:p>
          <a:p>
            <a:pPr lvl="0"/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Первоначально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Амон — местный бог Фив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 из сокрытых божеств </a:t>
            </a:r>
            <a:r>
              <a:rPr lang="ru-RU" sz="3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гермиопольской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Огдоады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ru-RU" sz="3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века до н.э.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сливается в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тройственный культ АМОН-РА-ПТАХ.</a:t>
            </a:r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8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6478" y="1177226"/>
            <a:ext cx="43655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ирригационного земледелия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(ячмень, пшеница, гречиха, лён);</a:t>
            </a:r>
          </a:p>
          <a:p>
            <a:pPr marL="342900" indent="-34290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Скотоводство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(свинья, корова, овны);</a:t>
            </a:r>
          </a:p>
          <a:p>
            <a:pPr marL="342900" indent="-342900">
              <a:buFontTx/>
              <a:buChar char="-"/>
            </a:pP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«Номы»;</a:t>
            </a:r>
          </a:p>
          <a:p>
            <a:pPr marL="342900" indent="-34290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Строительный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руды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металлов. </a:t>
            </a:r>
          </a:p>
          <a:p>
            <a:pPr marL="342900" indent="-34290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судоходный канал.</a:t>
            </a:r>
          </a:p>
          <a:p>
            <a:pPr marL="342900" indent="-34290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за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объединение.</a:t>
            </a:r>
          </a:p>
          <a:p>
            <a:pPr marL="342900" indent="-34290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опасность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478" y="223119"/>
            <a:ext cx="11857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«Додинастический период» 4600—2700 в Египте.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Культуры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неолита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8800—4700,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энеолита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(медно-каменный век) и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бронзы.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177226"/>
            <a:ext cx="74921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Помимо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 родового происхождения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появляется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божество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хозяйственного единства –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плодородия земли;</a:t>
            </a:r>
          </a:p>
          <a:p>
            <a:pPr marL="285750" indent="-285750">
              <a:buFontTx/>
              <a:buChar char="-"/>
            </a:pP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Храмовый культ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(посредник между мирским 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священнным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285750" indent="-285750">
              <a:buFontTx/>
              <a:buChar char="-"/>
            </a:pP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Метео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-магическая агрикультура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Нила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Хапи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звезды Сириус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Календарный ритуал: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битва молодого царя со старым, священный брак, почитание умирающего и воскресающего бога,</a:t>
            </a:r>
          </a:p>
          <a:p>
            <a:pPr marL="285750" indent="-285750">
              <a:buFontTx/>
              <a:buChar char="-"/>
            </a:pP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обожествленного правителя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Письменная традиция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Теология мифов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36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735" y="79302"/>
            <a:ext cx="120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Религиозная реформа Аменхотепа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Эхнатона (Фивы). 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Атона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213" y="1005086"/>
            <a:ext cx="874579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 17 лет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скончался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1336 г.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н. э. Супруга –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Нефертити.</a:t>
            </a: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Эхнатон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отказался от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культа Амона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возродил культ солнечного бога 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Атона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перенёс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культовые действия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святилищ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открытый воздух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Теперь богу солнца служили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лучами самого солнца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Сменил своё имя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Аменхотеп («Амон доволен»)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Эхнатон («Полезный для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Атона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 300 км к северу от Фив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 строительство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новой столицы —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Ахетатона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(«Горизонт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Атона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ставший также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культовым центром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Атона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сооружён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огромный дворец Эхнатона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построенный в основной своей части из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белого камня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239" y="1333500"/>
            <a:ext cx="2258346" cy="24715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239" y="3982064"/>
            <a:ext cx="2460368" cy="26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30" y="792480"/>
            <a:ext cx="11137490" cy="6065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1160" y="146149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</a:rPr>
              <a:t>Культ </a:t>
            </a:r>
            <a:r>
              <a:rPr lang="ru-RU" sz="3600" b="1">
                <a:solidFill>
                  <a:srgbClr val="C00000"/>
                </a:solidFill>
              </a:rPr>
              <a:t>умерших </a:t>
            </a:r>
            <a:endParaRPr lang="ru-RU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3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7" y="1414307"/>
            <a:ext cx="10073148" cy="53257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233" y="796413"/>
            <a:ext cx="4114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Главный вход</a:t>
            </a:r>
          </a:p>
          <a:p>
            <a:r>
              <a:rPr lang="ru-RU" dirty="0"/>
              <a:t>2. Вход, который проделал Аль-</a:t>
            </a:r>
            <a:r>
              <a:rPr lang="ru-RU" dirty="0" err="1"/>
              <a:t>Мамун</a:t>
            </a:r>
            <a:endParaRPr lang="ru-RU" dirty="0"/>
          </a:p>
          <a:p>
            <a:r>
              <a:rPr lang="ru-RU" dirty="0"/>
              <a:t>3. Перекрёсток, «пробка» и туннель Аль-</a:t>
            </a:r>
            <a:r>
              <a:rPr lang="ru-RU" dirty="0" err="1"/>
              <a:t>Мамуна</a:t>
            </a:r>
            <a:r>
              <a:rPr lang="ru-RU" dirty="0"/>
              <a:t> сделанный «в обход»</a:t>
            </a:r>
          </a:p>
          <a:p>
            <a:r>
              <a:rPr lang="ru-RU" dirty="0"/>
              <a:t>4. Нисходящий коридор</a:t>
            </a:r>
          </a:p>
          <a:p>
            <a:r>
              <a:rPr lang="ru-RU" dirty="0"/>
              <a:t>5. Незавершённая подземная камера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35974"/>
            <a:ext cx="5043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6. Восходящий коридор	7. «Камера царицы» с исходящими «воздуховодами»</a:t>
            </a:r>
          </a:p>
          <a:p>
            <a:r>
              <a:rPr lang="ru-RU" dirty="0"/>
              <a:t>8. Горизонтальный туннель</a:t>
            </a:r>
          </a:p>
          <a:p>
            <a:r>
              <a:rPr lang="ru-RU" dirty="0"/>
              <a:t>9. Большая галерея</a:t>
            </a:r>
          </a:p>
          <a:p>
            <a:r>
              <a:rPr lang="ru-RU" dirty="0"/>
              <a:t>10. Камера фараона с «воздуховодами»</a:t>
            </a:r>
          </a:p>
          <a:p>
            <a:r>
              <a:rPr lang="ru-RU" dirty="0"/>
              <a:t>11. Предкамера</a:t>
            </a:r>
          </a:p>
          <a:p>
            <a:r>
              <a:rPr lang="ru-RU" dirty="0"/>
              <a:t>12. Грот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213" y="103239"/>
            <a:ext cx="6518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Поперечный разрез пирамиды Хеопса:</a:t>
            </a:r>
          </a:p>
        </p:txBody>
      </p:sp>
    </p:spTree>
    <p:extLst>
      <p:ext uri="{BB962C8B-B14F-4D97-AF65-F5344CB8AC3E}">
        <p14:creationId xmlns:p14="http://schemas.microsoft.com/office/powerpoint/2010/main" val="2455907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77" y="44245"/>
            <a:ext cx="1156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Эллинистический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бога Сераписа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после 332 г. до н.э. Синкретизм.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477" y="1227273"/>
            <a:ext cx="76986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Корни культа Сераписа уходят в культ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мемфисского Осириса-Аписа=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Сепаписа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Серапис также упоминается в качестве вавилонского божества.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Почитался как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 изобилия, плодородия, подземного царства и загробной жизни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Сераписа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изображали как греческого бога,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египетской атрибутикой,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символизирующей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изобилие 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воскрешение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Серапису был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посвящён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храм </a:t>
            </a:r>
            <a:r>
              <a:rPr lang="ru-RU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Серапеум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построенный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Птолемеем III в Александрии</a:t>
            </a:r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римский период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популярность Сераписа продолжала расти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мужа Исиды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храмах за пределами Египта.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Сераписа и Исиды был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 </a:t>
            </a:r>
            <a:r>
              <a:rPr lang="ru-RU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Гарпократ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аналог египетского Хора.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999" y="914400"/>
            <a:ext cx="3659445" cy="55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1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981" y="1091381"/>
            <a:ext cx="55601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Гермеса Трисмегиста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(греч. 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Ἑρμῆς ο Τρισμέγιστος — «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Гермес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Триждывеличайший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»; лат.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Mercurius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Maximus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синкретического божества, сочетающего в себе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черты древнеегипетского бога мудрости и письма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Тота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древнегреческого бога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Гермеса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7858" y="378297"/>
            <a:ext cx="9586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Греко-египетский синкретизм, после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 до н.э.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5109" y="938736"/>
            <a:ext cx="62385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Герметический корпус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«Корпус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Герметикум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«Герметический свод» (лат.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Corpus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Hermeticum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Hermetica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—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собрание 17 трактатов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Тота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Гермеса Трисмегиста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философского характера, сохранившихся на древнегреческом языке. 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Трактаты были написаны в период между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100 и 300 гг. н.э.</a:t>
            </a:r>
          </a:p>
        </p:txBody>
      </p:sp>
    </p:spTree>
    <p:extLst>
      <p:ext uri="{BB962C8B-B14F-4D97-AF65-F5344CB8AC3E}">
        <p14:creationId xmlns:p14="http://schemas.microsoft.com/office/powerpoint/2010/main" val="352908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03" y="1327355"/>
            <a:ext cx="5589485" cy="5530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452" y="2358790"/>
            <a:ext cx="40558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</a:rPr>
              <a:t>Римский император </a:t>
            </a:r>
            <a:r>
              <a:rPr lang="ru-RU" sz="3600" b="1" dirty="0" err="1" smtClean="0">
                <a:solidFill>
                  <a:srgbClr val="C00000"/>
                </a:solidFill>
              </a:rPr>
              <a:t>Октавиан</a:t>
            </a:r>
            <a:r>
              <a:rPr lang="ru-RU" sz="3600" b="1" dirty="0" smtClean="0">
                <a:solidFill>
                  <a:srgbClr val="C00000"/>
                </a:solidFill>
              </a:rPr>
              <a:t> </a:t>
            </a:r>
            <a:r>
              <a:rPr lang="ru-RU" sz="3600" b="1" dirty="0">
                <a:solidFill>
                  <a:srgbClr val="C00000"/>
                </a:solidFill>
              </a:rPr>
              <a:t>Август</a:t>
            </a:r>
            <a:r>
              <a:rPr lang="ru-RU" sz="3600" dirty="0"/>
              <a:t> (63 года до н. э. — 14 год н. э) в образе египетского фараона,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174" y="280219"/>
            <a:ext cx="10500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Римско-египетский синкретизм.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императоров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г.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до.н.э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– кон. 4 века н.э.</a:t>
            </a:r>
          </a:p>
        </p:txBody>
      </p:sp>
    </p:spTree>
    <p:extLst>
      <p:ext uri="{BB962C8B-B14F-4D97-AF65-F5344CB8AC3E}">
        <p14:creationId xmlns:p14="http://schemas.microsoft.com/office/powerpoint/2010/main" val="2731629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8710" y="744447"/>
            <a:ext cx="1152832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/>
              <a:t>Буркхардт</a:t>
            </a:r>
            <a:r>
              <a:rPr lang="ru-RU" sz="2400" b="1" dirty="0"/>
              <a:t> Т</a:t>
            </a:r>
            <a:r>
              <a:rPr lang="ru-RU" sz="2400" dirty="0"/>
              <a:t>. Сакральное искусство Востока и Запада. – М., 1999.</a:t>
            </a:r>
          </a:p>
          <a:p>
            <a:r>
              <a:rPr lang="ru-RU" sz="2400" b="1" dirty="0"/>
              <a:t>Мифологии древнего мира</a:t>
            </a:r>
            <a:r>
              <a:rPr lang="ru-RU" sz="2400" dirty="0"/>
              <a:t>. – М.: Наука, 1977, с. 233-282; также Мифологии древнего мира: Сборник очерков. – СПб.: Азбука-классика, 2005, с. 192-244.</a:t>
            </a:r>
          </a:p>
          <a:p>
            <a:r>
              <a:rPr lang="ru-RU" sz="2400" b="1" dirty="0"/>
              <a:t>Дьяконов И. М. </a:t>
            </a:r>
            <a:r>
              <a:rPr lang="ru-RU" sz="2400" dirty="0"/>
              <a:t>Архаические мифы Востока и Запада. – М., 1990.</a:t>
            </a:r>
          </a:p>
          <a:p>
            <a:r>
              <a:rPr lang="ru-RU" sz="2400" b="1" dirty="0" err="1"/>
              <a:t>Евзлин</a:t>
            </a:r>
            <a:r>
              <a:rPr lang="ru-RU" sz="2400" b="1" dirty="0"/>
              <a:t> М. </a:t>
            </a:r>
            <a:r>
              <a:rPr lang="ru-RU" sz="2400" dirty="0"/>
              <a:t>Космогония и ритуал. – М., 1993.</a:t>
            </a:r>
          </a:p>
          <a:p>
            <a:r>
              <a:rPr lang="ru-RU" sz="2400" b="1" dirty="0" err="1"/>
              <a:t>Евсюков</a:t>
            </a:r>
            <a:r>
              <a:rPr lang="ru-RU" sz="2400" b="1" dirty="0"/>
              <a:t>. В. В. </a:t>
            </a:r>
            <a:r>
              <a:rPr lang="ru-RU" sz="2400" dirty="0"/>
              <a:t>Мифы о мироздании. – М., 1986.</a:t>
            </a:r>
          </a:p>
          <a:p>
            <a:r>
              <a:rPr lang="ru-RU" sz="2400" b="1" dirty="0"/>
              <a:t>Мифология Древнего мира</a:t>
            </a:r>
            <a:r>
              <a:rPr lang="ru-RU" sz="2400" dirty="0"/>
              <a:t>. – М., 1977.</a:t>
            </a:r>
          </a:p>
          <a:p>
            <a:r>
              <a:rPr lang="ru-RU" sz="2400" b="1" dirty="0"/>
              <a:t>Самозванцев А. М. </a:t>
            </a:r>
            <a:r>
              <a:rPr lang="ru-RU" sz="2400" dirty="0"/>
              <a:t>Мифология Востока. – М., 2000.</a:t>
            </a:r>
          </a:p>
          <a:p>
            <a:r>
              <a:rPr lang="ru-RU" sz="2400" b="1" dirty="0"/>
              <a:t>Гимн богу </a:t>
            </a:r>
            <a:r>
              <a:rPr lang="ru-RU" sz="2400" b="1" dirty="0" err="1"/>
              <a:t>Атону</a:t>
            </a:r>
            <a:r>
              <a:rPr lang="ru-RU" sz="2400" b="1" dirty="0"/>
              <a:t>. </a:t>
            </a:r>
            <a:r>
              <a:rPr lang="ru-RU" sz="2400" dirty="0"/>
              <a:t>Пер. М. </a:t>
            </a:r>
            <a:r>
              <a:rPr lang="ru-RU" sz="2400" dirty="0" err="1"/>
              <a:t>Коростовцева</a:t>
            </a:r>
            <a:r>
              <a:rPr lang="ru-RU" sz="2400" dirty="0"/>
              <a:t>. // Мифологии древнего мира: Сборник очерков.</a:t>
            </a:r>
          </a:p>
          <a:p>
            <a:r>
              <a:rPr lang="ru-RU" sz="2400" b="1" dirty="0"/>
              <a:t>125-я глава «Книги мёртвых»</a:t>
            </a:r>
            <a:r>
              <a:rPr lang="ru-RU" sz="2400" dirty="0"/>
              <a:t> Пер. М. </a:t>
            </a:r>
            <a:r>
              <a:rPr lang="ru-RU" sz="2400" dirty="0" err="1"/>
              <a:t>Коростовцева</a:t>
            </a:r>
            <a:r>
              <a:rPr lang="ru-RU" sz="2400" dirty="0"/>
              <a:t> // Мифологии древнего мира: Сборник очерков. – СПб.: Азбука-классика, 2005, с. 482-485.</a:t>
            </a:r>
          </a:p>
          <a:p>
            <a:r>
              <a:rPr lang="ru-RU" sz="2400" b="1" dirty="0"/>
              <a:t>История древнего Востока. </a:t>
            </a:r>
            <a:r>
              <a:rPr lang="ru-RU" sz="2400" dirty="0"/>
              <a:t>Ч. 2. – М., 1988.</a:t>
            </a:r>
          </a:p>
          <a:p>
            <a:r>
              <a:rPr lang="ru-RU" sz="2400" b="1" dirty="0" err="1"/>
              <a:t>Коростовцев</a:t>
            </a:r>
            <a:r>
              <a:rPr lang="ru-RU" sz="2400" b="1" dirty="0"/>
              <a:t> М. А. </a:t>
            </a:r>
            <a:r>
              <a:rPr lang="ru-RU" sz="2400" dirty="0"/>
              <a:t>Религия древнего Египта. – М.,1976.</a:t>
            </a:r>
          </a:p>
          <a:p>
            <a:r>
              <a:rPr lang="ru-RU" sz="2400" b="1" dirty="0" err="1"/>
              <a:t>Коростовцев</a:t>
            </a:r>
            <a:r>
              <a:rPr lang="ru-RU" sz="2400" b="1" dirty="0"/>
              <a:t> М. А</a:t>
            </a:r>
            <a:r>
              <a:rPr lang="ru-RU" sz="2400" dirty="0"/>
              <a:t>. Повесть о </a:t>
            </a:r>
            <a:r>
              <a:rPr lang="ru-RU" sz="2400" dirty="0" err="1"/>
              <a:t>Петеисе</a:t>
            </a:r>
            <a:r>
              <a:rPr lang="ru-RU" sz="2400" dirty="0"/>
              <a:t> III. – м., 1978.</a:t>
            </a:r>
          </a:p>
          <a:p>
            <a:r>
              <a:rPr lang="ru-RU" sz="2400" b="1" dirty="0" err="1"/>
              <a:t>Косидовский</a:t>
            </a:r>
            <a:r>
              <a:rPr lang="ru-RU" sz="2400" b="1" dirty="0"/>
              <a:t> З. </a:t>
            </a:r>
            <a:r>
              <a:rPr lang="ru-RU" sz="2400" dirty="0"/>
              <a:t>Когда Солнце было богом. – М.: Издательский сервис, 1998.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7574" y="221226"/>
            <a:ext cx="828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779443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8929" y="612845"/>
            <a:ext cx="110760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Древнего Египта,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мин. </a:t>
            </a:r>
          </a:p>
          <a:p>
            <a:pPr lvl="0"/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https://www.youtube.com/watch?v=xOiogtNV81k</a:t>
            </a:r>
            <a:endParaRPr lang="de-DE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Мифология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Древнего Египта (египтолог Элеонора </a:t>
            </a:r>
            <a:r>
              <a:rPr lang="ru-RU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Кормышева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https://www.youtube.com/watch?v=6x8dMTLpasM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мин.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древнего Египта.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Gods of ancient Egypt. 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https://www.youtube.com/watch?v=RjUOd3apTMw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мин.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Temples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Religion in Ancient Egypt . Full Documentary</a:t>
            </a:r>
          </a:p>
          <a:p>
            <a:pPr lvl="0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https://www.youtube.com/watch?v=adb47PyEW0Y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0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5407" y="545068"/>
            <a:ext cx="88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7484" y="169296"/>
            <a:ext cx="1181345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Egyptian 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Religion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https://www.youtube.com/watch?v=BowrEvLBpks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 мин.</a:t>
            </a: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Akhenaten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King Tut, and the Shock of the New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https://dearkitty1.wordpress.com/2006/11/12/ancient-egyptian-religion/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мин.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Ancient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Egypt and the Nile River Valley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https://da.khanacademy.org/humanities/world-history/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world-history-beginnings/ancient-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egypt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hittites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/v/overview-of-ancient-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egypt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1,30 час</a:t>
            </a:r>
          </a:p>
        </p:txBody>
      </p:sp>
    </p:spTree>
    <p:extLst>
      <p:ext uri="{BB962C8B-B14F-4D97-AF65-F5344CB8AC3E}">
        <p14:creationId xmlns:p14="http://schemas.microsoft.com/office/powerpoint/2010/main" val="620316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1728" y="217182"/>
            <a:ext cx="1140050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Лившиц И. Г. </a:t>
            </a:r>
            <a:r>
              <a:rPr lang="ru-RU" sz="2400" dirty="0"/>
              <a:t>Сказки и повести древнего Египта. – Л., 1979.</a:t>
            </a:r>
          </a:p>
          <a:p>
            <a:r>
              <a:rPr lang="ru-RU" sz="2400" b="1" dirty="0" err="1"/>
              <a:t>Липинская</a:t>
            </a:r>
            <a:r>
              <a:rPr lang="ru-RU" sz="2400" b="1" dirty="0"/>
              <a:t> Я., </a:t>
            </a:r>
            <a:r>
              <a:rPr lang="ru-RU" sz="2400" dirty="0" err="1"/>
              <a:t>Марциняк</a:t>
            </a:r>
            <a:r>
              <a:rPr lang="ru-RU" sz="2400" dirty="0"/>
              <a:t> М. Мифология древнего Египта. – М., 1983.</a:t>
            </a:r>
          </a:p>
          <a:p>
            <a:r>
              <a:rPr lang="ru-RU" sz="2400" b="1" dirty="0" err="1"/>
              <a:t>Матье</a:t>
            </a:r>
            <a:r>
              <a:rPr lang="ru-RU" sz="2400" b="1" dirty="0"/>
              <a:t> М. Э</a:t>
            </a:r>
            <a:r>
              <a:rPr lang="ru-RU" sz="2400" dirty="0"/>
              <a:t>. Древнеегипетские мифы (Исследования и переводы текстов с </a:t>
            </a:r>
            <a:r>
              <a:rPr lang="ru-RU" sz="2400" dirty="0" err="1"/>
              <a:t>коммент</a:t>
            </a:r>
            <a:r>
              <a:rPr lang="ru-RU" sz="2400" dirty="0"/>
              <a:t>.). – М., 1956.</a:t>
            </a:r>
          </a:p>
          <a:p>
            <a:pPr lvl="0"/>
            <a:r>
              <a:rPr lang="ru-RU" sz="2400" b="1" dirty="0">
                <a:solidFill>
                  <a:prstClr val="black"/>
                </a:solidFill>
              </a:rPr>
              <a:t>Лившиц И. Г. </a:t>
            </a:r>
            <a:r>
              <a:rPr lang="ru-RU" sz="2400" dirty="0">
                <a:solidFill>
                  <a:prstClr val="black"/>
                </a:solidFill>
              </a:rPr>
              <a:t>Сказки и повести древнего Египта. – Л., 1979.</a:t>
            </a:r>
          </a:p>
          <a:p>
            <a:pPr lvl="0"/>
            <a:r>
              <a:rPr lang="ru-RU" sz="2400" b="1" dirty="0" err="1">
                <a:solidFill>
                  <a:prstClr val="black"/>
                </a:solidFill>
              </a:rPr>
              <a:t>Липинская</a:t>
            </a:r>
            <a:r>
              <a:rPr lang="ru-RU" sz="2400" b="1" dirty="0">
                <a:solidFill>
                  <a:prstClr val="black"/>
                </a:solidFill>
              </a:rPr>
              <a:t> Я., </a:t>
            </a:r>
            <a:r>
              <a:rPr lang="ru-RU" sz="2400" b="1" dirty="0" err="1">
                <a:solidFill>
                  <a:prstClr val="black"/>
                </a:solidFill>
              </a:rPr>
              <a:t>Марциняк</a:t>
            </a:r>
            <a:r>
              <a:rPr lang="ru-RU" sz="2400" b="1" dirty="0">
                <a:solidFill>
                  <a:prstClr val="black"/>
                </a:solidFill>
              </a:rPr>
              <a:t> М. </a:t>
            </a:r>
            <a:r>
              <a:rPr lang="ru-RU" sz="2400" dirty="0">
                <a:solidFill>
                  <a:prstClr val="black"/>
                </a:solidFill>
              </a:rPr>
              <a:t>Мифология древнего Египта. – М., 1983.</a:t>
            </a:r>
          </a:p>
          <a:p>
            <a:pPr lvl="0"/>
            <a:r>
              <a:rPr lang="ru-RU" sz="2400" b="1" dirty="0" err="1">
                <a:solidFill>
                  <a:prstClr val="black"/>
                </a:solidFill>
              </a:rPr>
              <a:t>Матье</a:t>
            </a:r>
            <a:r>
              <a:rPr lang="ru-RU" sz="2400" b="1" dirty="0">
                <a:solidFill>
                  <a:prstClr val="black"/>
                </a:solidFill>
              </a:rPr>
              <a:t> М. Э. </a:t>
            </a:r>
            <a:r>
              <a:rPr lang="ru-RU" sz="2400" dirty="0">
                <a:solidFill>
                  <a:prstClr val="black"/>
                </a:solidFill>
              </a:rPr>
              <a:t>Древнеегипетские мифы (Исследования и переводы текстов с </a:t>
            </a:r>
            <a:r>
              <a:rPr lang="ru-RU" sz="2400" dirty="0" err="1">
                <a:solidFill>
                  <a:prstClr val="black"/>
                </a:solidFill>
              </a:rPr>
              <a:t>коммент</a:t>
            </a:r>
            <a:r>
              <a:rPr lang="ru-RU" sz="2400" dirty="0">
                <a:solidFill>
                  <a:prstClr val="black"/>
                </a:solidFill>
              </a:rPr>
              <a:t>.). – М., 1956.</a:t>
            </a:r>
          </a:p>
          <a:p>
            <a:r>
              <a:rPr lang="ru-RU" sz="2400" b="1" dirty="0"/>
              <a:t>Плутарх. Исида и Осирис</a:t>
            </a:r>
            <a:r>
              <a:rPr lang="ru-RU" sz="2400" dirty="0"/>
              <a:t>. – Киев: УЦИММ-ПРЕСС, 1996.</a:t>
            </a:r>
          </a:p>
          <a:p>
            <a:r>
              <a:rPr lang="ru-RU" sz="2400" b="1" dirty="0"/>
              <a:t>Рак И. В. </a:t>
            </a:r>
            <a:r>
              <a:rPr lang="ru-RU" sz="2400" dirty="0"/>
              <a:t>Легенды и мифы древнего Египта. – СПб., 1998.</a:t>
            </a:r>
          </a:p>
          <a:p>
            <a:r>
              <a:rPr lang="ru-RU" sz="2400" b="1" dirty="0" err="1"/>
              <a:t>Редер</a:t>
            </a:r>
            <a:r>
              <a:rPr lang="ru-RU" sz="2400" b="1" dirty="0"/>
              <a:t> Д. Г. </a:t>
            </a:r>
            <a:r>
              <a:rPr lang="ru-RU" sz="2400" dirty="0"/>
              <a:t>Мифологическое мышление и зачатки научного мировоззрения в древнем Египте // Культура древнего Египта. – М., 1976.</a:t>
            </a:r>
          </a:p>
          <a:p>
            <a:r>
              <a:rPr lang="ru-RU" sz="2400" b="1" dirty="0"/>
              <a:t>Рубинштейн Р. И. </a:t>
            </a:r>
            <a:r>
              <a:rPr lang="ru-RU" sz="2400" dirty="0"/>
              <a:t>Мифология древнего Египта. // Мифология народов </a:t>
            </a:r>
            <a:r>
              <a:rPr lang="ru-RU" sz="2400" dirty="0" err="1"/>
              <a:t>мира.Энциклопедия</a:t>
            </a:r>
            <a:r>
              <a:rPr lang="ru-RU" sz="2400" dirty="0"/>
              <a:t>. Т. 1. – М., 1991.</a:t>
            </a:r>
          </a:p>
          <a:p>
            <a:r>
              <a:rPr lang="ru-RU" sz="2400" b="1" dirty="0"/>
              <a:t>Сказки древнего Египта</a:t>
            </a:r>
            <a:r>
              <a:rPr lang="ru-RU" sz="2400" dirty="0"/>
              <a:t>. – М., 1998.</a:t>
            </a:r>
          </a:p>
          <a:p>
            <a:pPr lvl="0"/>
            <a:endParaRPr lang="ru-RU" sz="2400" dirty="0">
              <a:solidFill>
                <a:prstClr val="black"/>
              </a:solidFill>
            </a:endParaRPr>
          </a:p>
          <a:p>
            <a:pPr lvl="0"/>
            <a:endParaRPr lang="ru-R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1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" y="1028343"/>
            <a:ext cx="5281613" cy="58296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901049" y="1225689"/>
            <a:ext cx="6096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номе Абидос: </a:t>
            </a:r>
            <a:endParaRPr lang="ru-RU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Осирис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умирающий и воскресающий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производительных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природы. </a:t>
            </a:r>
          </a:p>
          <a:p>
            <a:pPr lvl="0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Проявляется в виде:</a:t>
            </a:r>
          </a:p>
          <a:p>
            <a:pPr lvl="0"/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реки Нил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быка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Луны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Судья душ в загробном мире на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страшном судилище.  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18020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Религии Додинастического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периода: 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каждом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Номе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почиталось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св. божество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объединяющее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плодородия</a:t>
            </a:r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01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942" y="476889"/>
            <a:ext cx="113267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Струве В. В. </a:t>
            </a:r>
            <a:r>
              <a:rPr lang="ru-RU" sz="2400" dirty="0"/>
              <a:t>Социальная проблема в заупокойной культуре Древнего Египта// Религия и Общество. – Л.,1926, с. 5 – 28.</a:t>
            </a:r>
          </a:p>
          <a:p>
            <a:r>
              <a:rPr lang="ru-RU" sz="2400" b="1" dirty="0"/>
              <a:t>Тураев Б. А. </a:t>
            </a:r>
            <a:r>
              <a:rPr lang="ru-RU" sz="2400" dirty="0"/>
              <a:t>Бог Тот: Опыт исследования в области древнеегипетской культуры (Серия:</a:t>
            </a:r>
          </a:p>
          <a:p>
            <a:r>
              <a:rPr lang="ru-RU" sz="2400" dirty="0"/>
              <a:t>Александрийская библиотека). – СПб.: Журнал «Нева»; «Летний сад», 2002.</a:t>
            </a:r>
          </a:p>
          <a:p>
            <a:r>
              <a:rPr lang="ru-RU" sz="2400" b="1" dirty="0"/>
              <a:t>Тураев Б. А. </a:t>
            </a:r>
            <a:r>
              <a:rPr lang="ru-RU" sz="2400" dirty="0"/>
              <a:t>Египетская литература. – М., 1920 Франк-</a:t>
            </a:r>
            <a:r>
              <a:rPr lang="ru-RU" sz="2400" dirty="0" err="1"/>
              <a:t>Каменецкий</a:t>
            </a:r>
            <a:r>
              <a:rPr lang="ru-RU" sz="2400" dirty="0"/>
              <a:t> И. Г. Памятники египетской религии в Фиванский период. Т.1-2. – М., 1917-18.</a:t>
            </a:r>
          </a:p>
        </p:txBody>
      </p:sp>
    </p:spTree>
    <p:extLst>
      <p:ext uri="{BB962C8B-B14F-4D97-AF65-F5344CB8AC3E}">
        <p14:creationId xmlns:p14="http://schemas.microsoft.com/office/powerpoint/2010/main" val="34692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235528"/>
            <a:ext cx="5651292" cy="634515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014690" y="1163732"/>
            <a:ext cx="58032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номе Эфу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Гор, </a:t>
            </a:r>
            <a:r>
              <a:rPr lang="ru-RU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Хорус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Хор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4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егип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ḥr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«высота»,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«небо»),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Неба и Солнца в 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облике сокола</a:t>
            </a:r>
            <a:r>
              <a:rPr lang="ru-RU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головой сокола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крылатого солнца</a:t>
            </a:r>
          </a:p>
        </p:txBody>
      </p:sp>
    </p:spTree>
    <p:extLst>
      <p:ext uri="{BB962C8B-B14F-4D97-AF65-F5344CB8AC3E}">
        <p14:creationId xmlns:p14="http://schemas.microsoft.com/office/powerpoint/2010/main" val="303764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7" y="194873"/>
            <a:ext cx="5459897" cy="613097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220691" y="628561"/>
            <a:ext cx="49664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номе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Коптос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Хатхор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Богиня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радости,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женственности, красоты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материнства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музыки, танцев, чужих земель,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плодородия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жизни</a:t>
            </a:r>
          </a:p>
        </p:txBody>
      </p:sp>
    </p:spTree>
    <p:extLst>
      <p:ext uri="{BB962C8B-B14F-4D97-AF65-F5344CB8AC3E}">
        <p14:creationId xmlns:p14="http://schemas.microsoft.com/office/powerpoint/2010/main" val="88004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9" y="550337"/>
            <a:ext cx="5043100" cy="583547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66510" y="253807"/>
            <a:ext cx="61607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номе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Герм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ополь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Тот</a:t>
            </a:r>
            <a:r>
              <a:rPr lang="ru-RU" sz="4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мудрости, знаний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Луны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покровитель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письменности, знания, государственного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мирового порядка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 с головой ибиса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павиана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0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" y="400435"/>
            <a:ext cx="4332158" cy="628517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201587" y="120241"/>
            <a:ext cx="682052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номе Мемфис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Птах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English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name Egypt derives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from an ancient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Egyptian name for Memphis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Hikuptah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 the Soul of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Ptah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ru-RU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word entered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Ancient Greek as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Αἴγυ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πτος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(Aiguptos), which entered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Latin as Aegyptus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and which developed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into English as Egypt.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043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2864</Words>
  <Application>Microsoft Office PowerPoint</Application>
  <PresentationFormat>Широкоэкранный</PresentationFormat>
  <Paragraphs>243</Paragraphs>
  <Slides>50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Тема Office</vt:lpstr>
      <vt:lpstr>Религия Древнего Египта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Религии Древнего Востока</dc:title>
  <dc:creator>Пользователь Windows</dc:creator>
  <cp:lastModifiedBy>Student 110</cp:lastModifiedBy>
  <cp:revision>162</cp:revision>
  <dcterms:created xsi:type="dcterms:W3CDTF">2019-02-23T10:59:23Z</dcterms:created>
  <dcterms:modified xsi:type="dcterms:W3CDTF">2025-09-16T12:44:10Z</dcterms:modified>
</cp:coreProperties>
</file>